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6"/>
  </p:notesMasterIdLst>
  <p:handoutMasterIdLst>
    <p:handoutMasterId r:id="rId17"/>
  </p:handoutMasterIdLst>
  <p:sldIdLst>
    <p:sldId id="412" r:id="rId5"/>
    <p:sldId id="391" r:id="rId6"/>
    <p:sldId id="413" r:id="rId7"/>
    <p:sldId id="414" r:id="rId8"/>
    <p:sldId id="416" r:id="rId9"/>
    <p:sldId id="415" r:id="rId10"/>
    <p:sldId id="417" r:id="rId11"/>
    <p:sldId id="418" r:id="rId12"/>
    <p:sldId id="404" r:id="rId13"/>
    <p:sldId id="419" r:id="rId14"/>
    <p:sldId id="398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4155"/>
    <a:srgbClr val="E2E8F0"/>
    <a:srgbClr val="F9D448"/>
    <a:srgbClr val="7CA655"/>
    <a:srgbClr val="4495A2"/>
    <a:srgbClr val="CEB69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8A107856-5554-42FB-B03E-39F5DBC370B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14" autoAdjust="0"/>
    <p:restoredTop sz="83927" autoAdjust="0"/>
  </p:normalViewPr>
  <p:slideViewPr>
    <p:cSldViewPr snapToGrid="0">
      <p:cViewPr varScale="1">
        <p:scale>
          <a:sx n="129" d="100"/>
          <a:sy n="129" d="100"/>
        </p:scale>
        <p:origin x="1464" y="13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117" d="100"/>
          <a:sy n="117" d="100"/>
        </p:scale>
        <p:origin x="4254" y="10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8F6756E-81DA-9FAC-70D8-556F658BDD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BEDD12-BCD5-485B-BCBC-34BB01D7923C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1D415-D05A-7067-CCD3-457153D96C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C230DF-5933-439D-898F-38E9AC9BA68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B97095E3-54D2-CFD2-4F49-7536FC8641D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521EE01A-C0B5-5ECF-96DD-768F86AA15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12/11/2024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388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232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5923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Today we’re going to explore if these factors like age, gender, stress levels, and different types of jobs have any effect on sleep duration and sleep quality.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276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additional data cleaning is needed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496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Figure 1 shows ...</a:t>
            </a:r>
            <a:br>
              <a:rPr lang="en-US" sz="2800" dirty="0"/>
            </a:br>
            <a:r>
              <a:rPr lang="en-US" sz="2800" dirty="0"/>
              <a:t>Both men and women sleep less than 8 hours before the age of 50.</a:t>
            </a:r>
            <a:br>
              <a:rPr lang="en-US" sz="2800" dirty="0"/>
            </a:br>
            <a:r>
              <a:rPr lang="en-US" sz="4000" dirty="0"/>
              <a:t>Women tend to sleep more than 8 hours after the age of 50, but no data is available for men.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7174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/>
              <a:t>This helps me predict that men’s sleep duration may also increase with age, similar to women.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6627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Previous studies indicates that high stress level is the strongest cause of insomnia, followed by sleep apnea.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7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Besides, certain jobs like doctors, nurses, salespeople, scientists, software engineers, and teachers are associated with sleep disorders due to very high stress levels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91818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/>
              <a:t>From the data, we can see that if we do more exercise, at least 30 mins after a long day at work, we can improve our sleep quality a lot.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4081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45968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13275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CF555767-B3D8-BD57-1D42-7F6E1E6689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BC972B6D-098C-52F6-E990-52623B368FB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F0D3EE3-9A8C-531D-1EEE-1AFAB9F3BCA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A2BE192C-1768-890B-EC1B-5ED6E1F82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61409" y="4661717"/>
            <a:ext cx="7936230" cy="138076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670935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584005"/>
            <a:ext cx="2825115" cy="3999060"/>
          </a:xfrm>
        </p:spPr>
        <p:txBody>
          <a:bodyPr lIns="0" tIns="27432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457200" indent="0">
              <a:spcBef>
                <a:spcPts val="1800"/>
              </a:spcBef>
              <a:buNone/>
              <a:defRPr sz="2000"/>
            </a:lvl2pPr>
            <a:lvl3pPr marL="914400" indent="0">
              <a:spcBef>
                <a:spcPts val="1800"/>
              </a:spcBef>
              <a:buNone/>
              <a:defRPr sz="2000"/>
            </a:lvl3pPr>
            <a:lvl4pPr marL="1371600" indent="0">
              <a:spcBef>
                <a:spcPts val="1800"/>
              </a:spcBef>
              <a:buNone/>
              <a:defRPr sz="2000"/>
            </a:lvl4pPr>
            <a:lvl5pPr marL="1828800" indent="0">
              <a:spcBef>
                <a:spcPts val="1800"/>
              </a:spcBef>
              <a:buNone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70934" y="584005"/>
            <a:ext cx="7926705" cy="399906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443291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98408"/>
            <a:ext cx="10972800" cy="157431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CAAA28-C292-C527-AD35-90836B8BB978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5523" y="2676525"/>
            <a:ext cx="5746750" cy="3597470"/>
          </a:xfrm>
        </p:spPr>
        <p:txBody>
          <a:bodyPr lIns="0">
            <a:normAutofit/>
          </a:bodyPr>
          <a:lstStyle>
            <a:lvl1pPr marL="0" indent="0">
              <a:spcBef>
                <a:spcPts val="1800"/>
              </a:spcBef>
              <a:buNone/>
              <a:defRPr sz="2000"/>
            </a:lvl1pPr>
            <a:lvl2pPr>
              <a:spcBef>
                <a:spcPts val="6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7620000" y="2676525"/>
            <a:ext cx="3947160" cy="3597470"/>
          </a:xfrm>
        </p:spPr>
        <p:txBody>
          <a:bodyPr lIns="0">
            <a:normAutofit/>
          </a:bodyPr>
          <a:lstStyle>
            <a:lvl1pPr marL="342900" indent="-342900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>
              <a:spcBef>
                <a:spcPts val="1800"/>
              </a:spcBef>
              <a:defRPr sz="2000"/>
            </a:lvl2pPr>
            <a:lvl3pPr>
              <a:spcBef>
                <a:spcPts val="1800"/>
              </a:spcBef>
              <a:defRPr sz="2000"/>
            </a:lvl3pPr>
            <a:lvl4pPr>
              <a:spcBef>
                <a:spcPts val="1800"/>
              </a:spcBef>
              <a:defRPr sz="2000"/>
            </a:lvl4pPr>
            <a:lvl5pPr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4974471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02400"/>
            <a:ext cx="10972800" cy="157032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594360" y="2628629"/>
            <a:ext cx="10972800" cy="3636740"/>
          </a:xfrm>
        </p:spPr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1095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94360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flipH="1" flipV="1">
            <a:off x="6092752" y="0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4360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8B149C6-5AAC-B8E5-5411-EA38821F67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273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89572"/>
            <a:ext cx="6787747" cy="1593507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186153BD-9D2B-47EB-3553-1D3F6663B2A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94359" y="2281918"/>
            <a:ext cx="6787747" cy="3708517"/>
          </a:xfrm>
        </p:spPr>
        <p:txBody>
          <a:bodyPr lIns="0" tIns="228600" rIns="0" bIns="0">
            <a:normAutofit/>
          </a:bodyPr>
          <a:lstStyle>
            <a:lvl1pPr marL="283464" indent="-283464">
              <a:lnSpc>
                <a:spcPct val="80000"/>
              </a:lnSpc>
              <a:spcBef>
                <a:spcPts val="2200"/>
              </a:spcBef>
              <a:buFont typeface="Arial" panose="020B0604020202020204" pitchFamily="34" charset="0"/>
              <a:buChar char="•"/>
              <a:defRPr lang="en-US" sz="2400" b="1" i="0" kern="1200" dirty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indent="-283464">
              <a:spcBef>
                <a:spcPts val="6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3" name="Slide Number Placeholder 42">
            <a:extLst>
              <a:ext uri="{FF2B5EF4-FFF2-40B4-BE49-F238E27FC236}">
                <a16:creationId xmlns:a16="http://schemas.microsoft.com/office/drawing/2014/main" id="{D80CCC8F-9CF1-9621-04EB-DFA68FEE42D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42" name="Date Placeholder 41">
            <a:extLst>
              <a:ext uri="{FF2B5EF4-FFF2-40B4-BE49-F238E27FC236}">
                <a16:creationId xmlns:a16="http://schemas.microsoft.com/office/drawing/2014/main" id="{29CE2856-DB8F-5603-C085-74C70560FAC8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9826C1-7A52-DA25-F422-EE62DED7D1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0552" cy="0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0892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B79D0555-EBDC-B53A-212D-A5921795FE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80543"/>
          </a:xfrm>
          <a:custGeom>
            <a:avLst/>
            <a:gdLst>
              <a:gd name="connsiteX0" fmla="*/ 6309360 w 12192000"/>
              <a:gd name="connsiteY0" fmla="*/ 3951843 h 6880543"/>
              <a:gd name="connsiteX1" fmla="*/ 6309360 w 12192000"/>
              <a:gd name="connsiteY1" fmla="*/ 4052427 h 6880543"/>
              <a:gd name="connsiteX2" fmla="*/ 8442960 w 12192000"/>
              <a:gd name="connsiteY2" fmla="*/ 4052427 h 6880543"/>
              <a:gd name="connsiteX3" fmla="*/ 8442960 w 12192000"/>
              <a:gd name="connsiteY3" fmla="*/ 3951843 h 6880543"/>
              <a:gd name="connsiteX4" fmla="*/ 0 w 12192000"/>
              <a:gd name="connsiteY4" fmla="*/ 0 h 6880543"/>
              <a:gd name="connsiteX5" fmla="*/ 12192000 w 12192000"/>
              <a:gd name="connsiteY5" fmla="*/ 0 h 6880543"/>
              <a:gd name="connsiteX6" fmla="*/ 12192000 w 12192000"/>
              <a:gd name="connsiteY6" fmla="*/ 6880543 h 6880543"/>
              <a:gd name="connsiteX7" fmla="*/ 0 w 12192000"/>
              <a:gd name="connsiteY7" fmla="*/ 6880543 h 6880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6880543">
                <a:moveTo>
                  <a:pt x="6309360" y="3951843"/>
                </a:moveTo>
                <a:lnTo>
                  <a:pt x="6309360" y="4052427"/>
                </a:lnTo>
                <a:lnTo>
                  <a:pt x="8442960" y="4052427"/>
                </a:lnTo>
                <a:lnTo>
                  <a:pt x="8442960" y="3951843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80543"/>
                </a:lnTo>
                <a:lnTo>
                  <a:pt x="0" y="6880543"/>
                </a:lnTo>
                <a:close/>
              </a:path>
            </a:pathLst>
          </a:custGeom>
        </p:spPr>
        <p:txBody>
          <a:bodyPr wrap="square" tIns="182880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09359" y="444933"/>
            <a:ext cx="5477479" cy="329184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60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6BA398-1ED2-1FCA-63B9-8915A8C7A5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6309360" y="3951843"/>
            <a:ext cx="2133600" cy="100584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916956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299835" y="43052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A9973BC6-F6E5-0B3B-C8AB-0AC4020D4E8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-11113"/>
            <a:ext cx="5791200" cy="6880226"/>
          </a:xfrm>
        </p:spPr>
        <p:txBody>
          <a:bodyPr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299835" y="456860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9169ED6-4B82-6844-119F-AC15CDF2D3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79140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57F1500-1A16-D1EF-4F0C-030852B29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0" name="Group 9">
            <a:extLst>
              <a:ext uri="{FF2B5EF4-FFF2-40B4-BE49-F238E27FC236}">
                <a16:creationId xmlns:a16="http://schemas.microsoft.com/office/drawing/2014/main" id="{2D07A0BE-3890-193E-9439-F294E61A71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1" name="Freeform 19">
              <a:extLst>
                <a:ext uri="{FF2B5EF4-FFF2-40B4-BE49-F238E27FC236}">
                  <a16:creationId xmlns:a16="http://schemas.microsoft.com/office/drawing/2014/main" id="{C05217ED-C258-E6CE-BA7F-28A6EA41B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20">
              <a:extLst>
                <a:ext uri="{FF2B5EF4-FFF2-40B4-BE49-F238E27FC236}">
                  <a16:creationId xmlns:a16="http://schemas.microsoft.com/office/drawing/2014/main" id="{F3E11A1F-14DD-BA35-D7D7-4D4ADEAA348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21">
              <a:extLst>
                <a:ext uri="{FF2B5EF4-FFF2-40B4-BE49-F238E27FC236}">
                  <a16:creationId xmlns:a16="http://schemas.microsoft.com/office/drawing/2014/main" id="{F14541B0-973F-7E21-1019-D2FB83C8C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102875"/>
            <a:ext cx="10873740" cy="1680205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6FE0DC0-B0D7-F4D6-8038-177AD7A8C21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657600" y="2282008"/>
            <a:ext cx="7810500" cy="3699328"/>
          </a:xfrm>
        </p:spPr>
        <p:txBody>
          <a:bodyPr lIns="0" tIns="228600" rIns="0" bIns="0">
            <a:normAutofit/>
          </a:bodyPr>
          <a:lstStyle>
            <a:lvl1pPr marL="283464" indent="-283464">
              <a:spcBef>
                <a:spcPts val="1800"/>
              </a:spcBef>
              <a:buFont typeface="Arial" panose="020B0604020202020204" pitchFamily="34" charset="0"/>
              <a:buChar char="•"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7ED58739-4346-5104-B1AC-89ED035912A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272B8D-F380-9F1A-C8E6-BDD2352B1763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029641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309904" y="411479"/>
            <a:ext cx="5486400" cy="32918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lnSpc>
                <a:spcPct val="80000"/>
              </a:lnSpc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09360" y="3950208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309905" y="4549552"/>
            <a:ext cx="5486400" cy="1645920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 b="1" i="0">
                <a:solidFill>
                  <a:schemeClr val="tx2">
                    <a:lumMod val="75000"/>
                  </a:schemeClr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wo Content 2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97D5AF2-684A-4A8D-3D82-B57D7AC446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2" name="Freeform 4">
              <a:extLst>
                <a:ext uri="{FF2B5EF4-FFF2-40B4-BE49-F238E27FC236}">
                  <a16:creationId xmlns:a16="http://schemas.microsoft.com/office/drawing/2014/main" id="{8CF5F650-F8F0-F4FE-44DA-1F14ADE428B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18870924-E47D-404F-59B5-BD1C58F7B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80806A65-E4FC-2F52-65B3-CC181E620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360" y="278129"/>
            <a:ext cx="9778365" cy="149459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F14DA3C5-63E4-BAFB-1D68-47F71EEEE53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9436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BD11386D-847E-8CF5-E56A-42E80A65A08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881898" y="2676525"/>
            <a:ext cx="4490827" cy="3597470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14884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10569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42E558A9-6DD6-E21D-3A8F-6707E1DD19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2" name="AutoShape 24">
              <a:extLst>
                <a:ext uri="{FF2B5EF4-FFF2-40B4-BE49-F238E27FC236}">
                  <a16:creationId xmlns:a16="http://schemas.microsoft.com/office/drawing/2014/main" id="{3FC994E4-318C-1E66-B4E4-8F8FD08E0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17C00E6B-F625-6D6C-8364-9DD9F3C36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4" name="Freeform 8">
              <a:extLst>
                <a:ext uri="{FF2B5EF4-FFF2-40B4-BE49-F238E27FC236}">
                  <a16:creationId xmlns:a16="http://schemas.microsoft.com/office/drawing/2014/main" id="{C6197B87-4F65-7981-9463-84830CD36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9">
              <a:extLst>
                <a:ext uri="{FF2B5EF4-FFF2-40B4-BE49-F238E27FC236}">
                  <a16:creationId xmlns:a16="http://schemas.microsoft.com/office/drawing/2014/main" id="{86AA517C-7217-D864-B7E7-40984A288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524013C6-491C-CAA2-5BD6-7C73596711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8885" y="3499667"/>
            <a:ext cx="4939666" cy="2542810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347460" y="6313170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8007FA9C-C4D5-89EC-C457-5F329A338E1E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03885" y="457201"/>
            <a:ext cx="5198269" cy="2305050"/>
          </a:xfrm>
        </p:spPr>
        <p:txBody>
          <a:bodyPr lIns="0" tIns="274320">
            <a:normAutofit/>
          </a:bodyPr>
          <a:lstStyle>
            <a:lvl1pPr marL="457200" indent="-457200">
              <a:spcBef>
                <a:spcPts val="1800"/>
              </a:spcBef>
              <a:buFont typeface="+mj-lt"/>
              <a:buAutoNum type="arabicPeriod"/>
              <a:defRPr sz="2000"/>
            </a:lvl1pPr>
            <a:lvl2pPr marL="914400" indent="-457200">
              <a:spcBef>
                <a:spcPts val="1800"/>
              </a:spcBef>
              <a:buFont typeface="+mj-lt"/>
              <a:buAutoNum type="alphaLcPeriod"/>
              <a:defRPr sz="2000"/>
            </a:lvl2pPr>
            <a:lvl3pPr marL="1371600" indent="-457200">
              <a:spcBef>
                <a:spcPts val="1800"/>
              </a:spcBef>
              <a:buFont typeface="+mj-lt"/>
              <a:buAutoNum type="arabicParenR"/>
              <a:defRPr sz="2000"/>
            </a:lvl3pPr>
            <a:lvl4pPr marL="1371600" indent="0">
              <a:spcBef>
                <a:spcPts val="1800"/>
              </a:spcBef>
              <a:buFont typeface="+mj-lt"/>
              <a:buNone/>
              <a:defRPr sz="2000"/>
            </a:lvl4pPr>
            <a:lvl5pPr marL="2286000" indent="-457200">
              <a:spcBef>
                <a:spcPts val="1800"/>
              </a:spcBef>
              <a:buFont typeface="+mj-lt"/>
              <a:buAutoNum type="arabicPeriod"/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endParaRPr lang="en-US" dirty="0"/>
          </a:p>
        </p:txBody>
      </p:sp>
      <p:sp>
        <p:nvSpPr>
          <p:cNvPr id="2" name="Content Placeholder 5">
            <a:extLst>
              <a:ext uri="{FF2B5EF4-FFF2-40B4-BE49-F238E27FC236}">
                <a16:creationId xmlns:a16="http://schemas.microsoft.com/office/drawing/2014/main" id="{3AC171DA-232D-44C1-6B93-40BACB298F4B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94360" y="2810595"/>
            <a:ext cx="5198269" cy="3319513"/>
          </a:xfrm>
        </p:spPr>
        <p:txBody>
          <a:bodyPr lIns="0" tIns="4572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marL="283464" indent="-283464">
              <a:spcBef>
                <a:spcPts val="1800"/>
              </a:spcBef>
              <a:defRPr sz="2000"/>
            </a:lvl2pPr>
            <a:lvl3pPr marL="548640" indent="-283464">
              <a:spcBef>
                <a:spcPts val="1800"/>
              </a:spcBef>
              <a:defRPr sz="2000"/>
            </a:lvl3pPr>
            <a:lvl4pPr marL="822960" indent="-283464">
              <a:spcBef>
                <a:spcPts val="1800"/>
              </a:spcBef>
              <a:defRPr sz="2000"/>
            </a:lvl4pPr>
            <a:lvl5pPr marL="1005840"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5460680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 and Pictur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5310" y="278129"/>
            <a:ext cx="5063490" cy="2354026"/>
          </a:xfrm>
          <a:prstGeom prst="rect">
            <a:avLst/>
          </a:prstGeom>
        </p:spPr>
        <p:txBody>
          <a:bodyPr lIns="0" tIns="0" rIns="0" bIns="0" anchor="b" anchorCtr="0">
            <a:no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Click to add title </a:t>
            </a:r>
          </a:p>
        </p:txBody>
      </p:sp>
      <p:sp>
        <p:nvSpPr>
          <p:cNvPr id="3" name="Content Placeholder 5">
            <a:extLst>
              <a:ext uri="{FF2B5EF4-FFF2-40B4-BE49-F238E27FC236}">
                <a16:creationId xmlns:a16="http://schemas.microsoft.com/office/drawing/2014/main" id="{1EF4505D-6803-3813-7738-04996342781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594360" y="3279579"/>
            <a:ext cx="5044440" cy="2994415"/>
          </a:xfrm>
        </p:spPr>
        <p:txBody>
          <a:bodyPr lIns="0" tIns="228600" rIns="0" bIns="0">
            <a:normAutofit/>
          </a:bodyPr>
          <a:lstStyle>
            <a:lvl1pPr marL="0" indent="0">
              <a:spcBef>
                <a:spcPts val="1800"/>
              </a:spcBef>
              <a:buFont typeface="Arial" panose="020B0604020202020204" pitchFamily="34" charset="0"/>
              <a:buNone/>
              <a:defRPr sz="2000"/>
            </a:lvl1pPr>
            <a:lvl2pPr indent="-283464">
              <a:spcBef>
                <a:spcPts val="1800"/>
              </a:spcBef>
              <a:defRPr sz="2000"/>
            </a:lvl2pPr>
            <a:lvl3pPr indent="-283464">
              <a:spcBef>
                <a:spcPts val="1800"/>
              </a:spcBef>
              <a:defRPr sz="2000"/>
            </a:lvl3pPr>
            <a:lvl4pPr indent="-283464">
              <a:spcBef>
                <a:spcPts val="1800"/>
              </a:spcBef>
              <a:defRPr sz="2000"/>
            </a:lvl4pPr>
            <a:lvl5pPr indent="-283464">
              <a:spcBef>
                <a:spcPts val="1800"/>
              </a:spcBef>
              <a:defRPr sz="2000"/>
            </a:lvl5pPr>
          </a:lstStyle>
          <a:p>
            <a:pPr lvl="0"/>
            <a:r>
              <a:rPr lang="en-US" dirty="0"/>
              <a:t>Click to add content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66081BA-9135-73B1-DCE5-77FD12431F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94360" y="2997459"/>
            <a:ext cx="2133600" cy="3992"/>
          </a:xfrm>
          <a:prstGeom prst="line">
            <a:avLst/>
          </a:prstGeom>
          <a:ln w="101600">
            <a:solidFill>
              <a:schemeClr val="tx2">
                <a:lumMod val="7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4658637A-5D36-6127-19BC-C203E23FA49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96000" y="0"/>
            <a:ext cx="6118225" cy="68580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5D79B4B-A9BD-581F-536E-DE7CF728F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C5EA2E64-5690-A56B-7051-476EC7BADA55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2931976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36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133648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endParaRPr lang="en-US" dirty="0">
              <a:latin typeface="+mn-lt"/>
            </a:endParaRPr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59436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1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1" r:id="rId1"/>
    <p:sldLayoutId id="2147483698" r:id="rId2"/>
    <p:sldLayoutId id="2147483710" r:id="rId3"/>
    <p:sldLayoutId id="2147483700" r:id="rId4"/>
    <p:sldLayoutId id="2147483701" r:id="rId5"/>
    <p:sldLayoutId id="2147483659" r:id="rId6"/>
    <p:sldLayoutId id="2147483709" r:id="rId7"/>
    <p:sldLayoutId id="2147483708" r:id="rId8"/>
    <p:sldLayoutId id="2147483707" r:id="rId9"/>
    <p:sldLayoutId id="2147483706" r:id="rId10"/>
    <p:sldLayoutId id="2147483705" r:id="rId11"/>
    <p:sldLayoutId id="2147483704" r:id="rId12"/>
    <p:sldLayoutId id="2147483703" r:id="rId13"/>
  </p:sldLayoutIdLst>
  <p:hf sldNum="0"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83464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83464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5.png"/><Relationship Id="rId4" Type="http://schemas.microsoft.com/office/2017/06/relationships/model3d" Target="../media/model3d1.glb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0.gi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5CBC915-FDA3-407D-8BEB-7BEB581FD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904" y="411479"/>
            <a:ext cx="5486400" cy="3291840"/>
          </a:xfrm>
        </p:spPr>
        <p:txBody>
          <a:bodyPr/>
          <a:lstStyle/>
          <a:p>
            <a:r>
              <a:rPr lang="en-US" dirty="0"/>
              <a:t>Sleep Health &amp; Lifestyle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38012D86-8E81-4963-B7EE-A514F9BED924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D8CF46F7-0BC8-41E0-B984-F8867E9F3114}"/>
              </a:ext>
            </a:extLst>
          </p:cNvPr>
          <p:cNvGrpSpPr/>
          <p:nvPr/>
        </p:nvGrpSpPr>
        <p:grpSpPr>
          <a:xfrm>
            <a:off x="-1010868" y="-1155875"/>
            <a:ext cx="6789368" cy="9170250"/>
            <a:chOff x="-752198" y="-1155875"/>
            <a:chExt cx="6789368" cy="9170250"/>
          </a:xfrm>
          <a:blipFill>
            <a:blip r:embed="rId3"/>
            <a:stretch>
              <a:fillRect/>
            </a:stretch>
          </a:blipFill>
        </p:grpSpPr>
        <p:sp>
          <p:nvSpPr>
            <p:cNvPr id="15" name="Hexagon 14">
              <a:extLst>
                <a:ext uri="{FF2B5EF4-FFF2-40B4-BE49-F238E27FC236}">
                  <a16:creationId xmlns:a16="http://schemas.microsoft.com/office/drawing/2014/main" id="{2A1C410A-5F39-4DEC-88C5-F8CAEDBD3B5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050" y="50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Hexagon 16">
              <a:extLst>
                <a:ext uri="{FF2B5EF4-FFF2-40B4-BE49-F238E27FC236}">
                  <a16:creationId xmlns:a16="http://schemas.microsoft.com/office/drawing/2014/main" id="{970F2F1A-6A48-4AF7-9305-304272EBD51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050" y="231325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Hexagon 17">
              <a:extLst>
                <a:ext uri="{FF2B5EF4-FFF2-40B4-BE49-F238E27FC236}">
                  <a16:creationId xmlns:a16="http://schemas.microsoft.com/office/drawing/2014/main" id="{6863F838-2D65-43DE-8D4A-AD3BF106389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448050" y="462600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Hexagon 25">
              <a:extLst>
                <a:ext uri="{FF2B5EF4-FFF2-40B4-BE49-F238E27FC236}">
                  <a16:creationId xmlns:a16="http://schemas.microsoft.com/office/drawing/2014/main" id="{A6561B53-FE7A-440E-B498-E99E4346FF8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7926" y="1156875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Hexagon 26">
              <a:extLst>
                <a:ext uri="{FF2B5EF4-FFF2-40B4-BE49-F238E27FC236}">
                  <a16:creationId xmlns:a16="http://schemas.microsoft.com/office/drawing/2014/main" id="{F9B321E0-C14A-4F9C-A0D6-5E2649EC517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7926" y="-1155875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Hexagon 30">
              <a:extLst>
                <a:ext uri="{FF2B5EF4-FFF2-40B4-BE49-F238E27FC236}">
                  <a16:creationId xmlns:a16="http://schemas.microsoft.com/office/drawing/2014/main" id="{540E7DA5-0783-4E81-BA02-BBF22DE701C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7926" y="3469625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Hexagon 31">
              <a:extLst>
                <a:ext uri="{FF2B5EF4-FFF2-40B4-BE49-F238E27FC236}">
                  <a16:creationId xmlns:a16="http://schemas.microsoft.com/office/drawing/2014/main" id="{7951630F-EAD8-45D3-9316-3E5FF8FF77FE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47926" y="5782375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Hexagon 33">
              <a:extLst>
                <a:ext uri="{FF2B5EF4-FFF2-40B4-BE49-F238E27FC236}">
                  <a16:creationId xmlns:a16="http://schemas.microsoft.com/office/drawing/2014/main" id="{BBC9AB83-E608-4CBF-97BB-96C5D6B35B0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52198" y="50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Hexagon 34">
              <a:extLst>
                <a:ext uri="{FF2B5EF4-FFF2-40B4-BE49-F238E27FC236}">
                  <a16:creationId xmlns:a16="http://schemas.microsoft.com/office/drawing/2014/main" id="{1CD379AC-7175-4AE7-8215-04591DD07C8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52198" y="231325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Hexagon 35">
              <a:extLst>
                <a:ext uri="{FF2B5EF4-FFF2-40B4-BE49-F238E27FC236}">
                  <a16:creationId xmlns:a16="http://schemas.microsoft.com/office/drawing/2014/main" id="{5F3B8676-BEB7-440C-8042-85B3D242752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752198" y="4626000"/>
              <a:ext cx="2589120" cy="2232000"/>
            </a:xfrm>
            <a:prstGeom prst="hexagon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7BD76C36-209B-4AD6-9983-1B678E545389}"/>
              </a:ext>
            </a:extLst>
          </p:cNvPr>
          <p:cNvSpPr txBox="1"/>
          <p:nvPr/>
        </p:nvSpPr>
        <p:spPr>
          <a:xfrm>
            <a:off x="6309904" y="4241481"/>
            <a:ext cx="6604000" cy="21390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sz="1800" b="1" dirty="0">
                <a:solidFill>
                  <a:srgbClr val="262626"/>
                </a:solidFill>
                <a:effectLst/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Author</a:t>
            </a:r>
            <a:r>
              <a:rPr lang="en-US" sz="1800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Thinh Le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262626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Date</a:t>
            </a:r>
            <a:r>
              <a:rPr lang="en-US" sz="1800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12/12/2024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262626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Class</a:t>
            </a:r>
            <a:r>
              <a:rPr lang="en-US" sz="1800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Data exploration – Fall 2024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spcBef>
                <a:spcPts val="0"/>
              </a:spcBef>
              <a:spcAft>
                <a:spcPts val="600"/>
              </a:spcAft>
            </a:pPr>
            <a:r>
              <a:rPr lang="en-US" b="1" dirty="0">
                <a:solidFill>
                  <a:srgbClr val="262626"/>
                </a:solidFill>
                <a:latin typeface="Franklin Gothic Medium" panose="020B06030201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Instructors</a:t>
            </a:r>
            <a:r>
              <a:rPr lang="en-US" sz="1800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endParaRPr lang="en-US" sz="18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Dr. </a:t>
            </a:r>
            <a:r>
              <a:rPr lang="en-US" dirty="0" err="1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Clif</a:t>
            </a:r>
            <a:r>
              <a:rPr lang="en-US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Baldwin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en-US" dirty="0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Prof. Melissa </a:t>
            </a:r>
            <a:r>
              <a:rPr lang="en-US" dirty="0" err="1">
                <a:solidFill>
                  <a:srgbClr val="262626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Laurino</a:t>
            </a:r>
            <a:endParaRPr lang="en-US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1" name="Picture 50" descr="A black logo with text&#10;&#10;Description automatically generated">
            <a:extLst>
              <a:ext uri="{FF2B5EF4-FFF2-40B4-BE49-F238E27FC236}">
                <a16:creationId xmlns:a16="http://schemas.microsoft.com/office/drawing/2014/main" id="{91798A19-AD27-4E39-AC3C-3D4539F10E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4674" y="411479"/>
            <a:ext cx="1716861" cy="873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4375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Rosemary Gibson, </a:t>
            </a:r>
            <a:r>
              <a:rPr lang="en-US" dirty="0" err="1"/>
              <a:t>Tasnima</a:t>
            </a:r>
            <a:r>
              <a:rPr lang="en-US" dirty="0"/>
              <a:t> </a:t>
            </a:r>
            <a:r>
              <a:rPr lang="en-US" dirty="0" err="1"/>
              <a:t>Akter</a:t>
            </a:r>
            <a:r>
              <a:rPr lang="en-US" dirty="0"/>
              <a:t>, Courtney Jones, Andy Towers, "Characteristics of Atypical Sleep Durations Among Older Compared to Younger Adults: Evidence from the New Zealand Health Survey," The Journals of Gerontology: Series A, Volume 78, Issue 10, p. Pages 1908–1918, October 2023.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R. M. Merrill, "Mental Health Conditions According to Stress and Sleep Disorders," International Journal of Environmental Research and Public Health, vol. 19, no. 13, p. 7957, 2022.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Dana </a:t>
            </a:r>
            <a:r>
              <a:rPr lang="en-US" dirty="0" err="1"/>
              <a:t>Schultchen</a:t>
            </a:r>
            <a:r>
              <a:rPr lang="en-US" dirty="0"/>
              <a:t>, Julia </a:t>
            </a:r>
            <a:r>
              <a:rPr lang="en-US" dirty="0" err="1"/>
              <a:t>Reichenberger</a:t>
            </a:r>
            <a:r>
              <a:rPr lang="en-US" dirty="0"/>
              <a:t>, Theresa </a:t>
            </a:r>
            <a:r>
              <a:rPr lang="en-US" dirty="0" err="1"/>
              <a:t>Mittl</a:t>
            </a:r>
            <a:r>
              <a:rPr lang="en-US" dirty="0"/>
              <a:t>, </a:t>
            </a:r>
            <a:r>
              <a:rPr lang="en-US" dirty="0" err="1"/>
              <a:t>Tabea</a:t>
            </a:r>
            <a:r>
              <a:rPr lang="en-US" dirty="0"/>
              <a:t> R M </a:t>
            </a:r>
            <a:r>
              <a:rPr lang="en-US" dirty="0" err="1"/>
              <a:t>Weh</a:t>
            </a:r>
            <a:r>
              <a:rPr lang="en-US" dirty="0"/>
              <a:t>, Joshua M Smyth, Jens </a:t>
            </a:r>
            <a:r>
              <a:rPr lang="en-US" dirty="0" err="1"/>
              <a:t>Blechert</a:t>
            </a:r>
            <a:r>
              <a:rPr lang="en-US" dirty="0"/>
              <a:t>, Olga </a:t>
            </a:r>
            <a:r>
              <a:rPr lang="en-US" dirty="0" err="1"/>
              <a:t>Pollatos</a:t>
            </a:r>
            <a:r>
              <a:rPr lang="en-US" dirty="0"/>
              <a:t>, "Bidirectional relationship of stress and affect with physical activity and healthy eating," Br J Health Psychol, vol. 24, no. 2, pp. 315-333, 2019. </a:t>
            </a:r>
          </a:p>
        </p:txBody>
      </p:sp>
    </p:spTree>
    <p:extLst>
      <p:ext uri="{BB962C8B-B14F-4D97-AF65-F5344CB8AC3E}">
        <p14:creationId xmlns:p14="http://schemas.microsoft.com/office/powerpoint/2010/main" val="14233798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10C1B7-6E4E-3DEE-50C0-1CA3B1430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E734F0-2DDD-AF70-F13D-F9E4C1929411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94360" y="4944619"/>
            <a:ext cx="5044440" cy="1394662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b="1" dirty="0"/>
              <a:t>Thinh Le</a:t>
            </a:r>
          </a:p>
          <a:p>
            <a:r>
              <a:rPr lang="en-US" dirty="0"/>
              <a:t>let9@go.stockton.edu</a:t>
            </a:r>
          </a:p>
          <a:p>
            <a:pPr>
              <a:spcBef>
                <a:spcPts val="600"/>
              </a:spcBef>
            </a:pPr>
            <a:r>
              <a:rPr lang="en-US" dirty="0" err="1"/>
              <a:t>letatthinh.vercel.app</a:t>
            </a:r>
            <a:endParaRPr lang="en-US" dirty="0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93BEA913-2B1F-4BF2-842C-E460B3C13558}"/>
              </a:ext>
            </a:extLst>
          </p:cNvPr>
          <p:cNvPicPr>
            <a:picLocks noGrp="1" noChangeAspect="1"/>
          </p:cNvPicPr>
          <p:nvPr>
            <p:ph type="pic"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4" r="5394"/>
          <a:stretch>
            <a:fillRect/>
          </a:stretch>
        </p:blipFill>
        <p:spPr>
          <a:xfrm>
            <a:off x="504727" y="3140810"/>
            <a:ext cx="1777555" cy="1992485"/>
          </a:xfrm>
        </p:spPr>
      </p:pic>
      <p:pic>
        <p:nvPicPr>
          <p:cNvPr id="5" name="Picture 4" descr="A dog in a christmas tree garment&#10;&#10;Description automatically generated">
            <a:extLst>
              <a:ext uri="{FF2B5EF4-FFF2-40B4-BE49-F238E27FC236}">
                <a16:creationId xmlns:a16="http://schemas.microsoft.com/office/drawing/2014/main" id="{DB8297D9-E489-4E3C-B32F-C10CEE716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049" y="0"/>
            <a:ext cx="6015951" cy="7444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132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dirty="0"/>
              <a:t>Sleep health is very important for overall mental well-being.</a:t>
            </a:r>
          </a:p>
          <a:p>
            <a:r>
              <a:rPr lang="en-US" dirty="0"/>
              <a:t>Null Hypothesis: Factors like age, gender, stress levels, and different types of jobs have no effect on sleep duration and sleep quality.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  <a:solidFill>
            <a:srgbClr val="4495A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pic>
        <p:nvPicPr>
          <p:cNvPr id="1028" name="Picture 4" descr="a close up of a cat sleeping on a couch .">
            <a:extLst>
              <a:ext uri="{FF2B5EF4-FFF2-40B4-BE49-F238E27FC236}">
                <a16:creationId xmlns:a16="http://schemas.microsoft.com/office/drawing/2014/main" id="{AF4D25D7-F8B5-48EB-BD60-E5A567E9886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7295" y="3900132"/>
            <a:ext cx="2550030" cy="21423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031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5D3755-C3E2-975E-DE68-CDECC4B526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02875"/>
            <a:ext cx="10873740" cy="1680205"/>
          </a:xfrm>
        </p:spPr>
        <p:txBody>
          <a:bodyPr/>
          <a:lstStyle/>
          <a:p>
            <a:r>
              <a:rPr lang="en-US" dirty="0"/>
              <a:t>Data collection &amp; Methodology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0BD87D-F7DA-961B-4024-A354DC87D16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57600" y="2281238"/>
            <a:ext cx="7810500" cy="3700462"/>
          </a:xfrm>
        </p:spPr>
        <p:txBody>
          <a:bodyPr>
            <a:normAutofit/>
          </a:bodyPr>
          <a:lstStyle/>
          <a:p>
            <a:r>
              <a:rPr lang="en-US" dirty="0"/>
              <a:t>The dataset was collected from Kaggle. It was combined from multiple sources by the author and designed for educational purposes.</a:t>
            </a:r>
          </a:p>
          <a:p>
            <a:r>
              <a:rPr lang="en-US" dirty="0"/>
              <a:t>The analysis will be conducted using R.</a:t>
            </a:r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78CEA4F-D72A-C069-6A51-328B103CA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/>
          </p:cNvGrpSpPr>
          <p:nvPr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  <a:solidFill>
            <a:srgbClr val="4495A2"/>
          </a:solidFill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7E473402-19FD-A5B0-5CB6-E5F3926D3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879D1CAD-2EA2-9376-7B64-0C3AC590F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B16F8906-918C-BE0B-A4AB-6A1D48150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1667723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9BA509B6-392B-4D3E-B358-BEED8E52C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3" y="411479"/>
            <a:ext cx="9158914" cy="4813200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B13BB647-DF85-49D0-B8BB-92D8AD80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DB9364E-04CC-4A44-BFA1-7C0D794EE1C5}"/>
              </a:ext>
            </a:extLst>
          </p:cNvPr>
          <p:cNvCxnSpPr>
            <a:cxnSpLocks/>
          </p:cNvCxnSpPr>
          <p:nvPr/>
        </p:nvCxnSpPr>
        <p:spPr>
          <a:xfrm>
            <a:off x="5300546" y="709613"/>
            <a:ext cx="0" cy="39243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40180F-187A-4F58-984B-882F83CF0452}"/>
              </a:ext>
            </a:extLst>
          </p:cNvPr>
          <p:cNvCxnSpPr>
            <a:cxnSpLocks/>
          </p:cNvCxnSpPr>
          <p:nvPr/>
        </p:nvCxnSpPr>
        <p:spPr>
          <a:xfrm>
            <a:off x="9155151" y="709613"/>
            <a:ext cx="0" cy="392430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Red Question mark">
                <a:extLst>
                  <a:ext uri="{FF2B5EF4-FFF2-40B4-BE49-F238E27FC236}">
                    <a16:creationId xmlns:a16="http://schemas.microsoft.com/office/drawing/2014/main" id="{BD8EAA5C-B699-4CFA-B6DD-75424527173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9472246" y="2300488"/>
              <a:ext cx="458183" cy="74254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458183" cy="742549"/>
                    </a:xfrm>
                    <a:prstGeom prst="rect">
                      <a:avLst/>
                    </a:prstGeom>
                    <a:noFill/>
                  </am3d:spPr>
                  <am3d:camera>
                    <am3d:pos x="0" y="0" z="55389530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3517042" d="1000000"/>
                    <am3d:preTrans dx="0" dy="-18004113" dz="-4973"/>
                    <am3d:scale>
                      <am3d:sx n="1000000" d="1000000"/>
                      <am3d:sy n="1000000" d="1000000"/>
                      <am3d:sz n="1000000" d="1000000"/>
                    </am3d:scale>
                    <am3d:rot az="2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922672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Red Question mark">
                <a:extLst>
                  <a:ext uri="{FF2B5EF4-FFF2-40B4-BE49-F238E27FC236}">
                    <a16:creationId xmlns:a16="http://schemas.microsoft.com/office/drawing/2014/main" id="{BD8EAA5C-B699-4CFA-B6DD-75424527173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472246" y="2300488"/>
                <a:ext cx="458183" cy="742549"/>
              </a:xfrm>
              <a:prstGeom prst="rect">
                <a:avLst/>
              </a:prstGeom>
              <a:noFill/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0901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7" presetClass="emph" presetSubtype="128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B647-DF85-49D0-B8BB-92D8AD80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206F85C-F8F3-4BBD-87F2-1DFCD8232F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7599" y="815523"/>
            <a:ext cx="7709211" cy="4051351"/>
          </a:xfrm>
          <a:prstGeom prst="rect">
            <a:avLst/>
          </a:prstGeom>
        </p:spPr>
      </p:pic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09B6E759-2863-4C49-A130-6500EE6F621C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03885" y="584005"/>
            <a:ext cx="2825115" cy="3999060"/>
          </a:xfrm>
        </p:spPr>
        <p:txBody>
          <a:bodyPr/>
          <a:lstStyle/>
          <a:p>
            <a:r>
              <a:rPr lang="en-US" dirty="0"/>
              <a:t>Previous studies in New Zealand show that adults over 65 are more likely to have longer sleep durations compared to younger adults.</a:t>
            </a: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E81268AF-3B38-41E1-8C91-48B2995010A8}"/>
              </a:ext>
            </a:extLst>
          </p:cNvPr>
          <p:cNvSpPr/>
          <p:nvPr/>
        </p:nvSpPr>
        <p:spPr>
          <a:xfrm>
            <a:off x="9471103" y="1286106"/>
            <a:ext cx="1085385" cy="1100255"/>
          </a:xfrm>
          <a:prstGeom prst="ellipse">
            <a:avLst/>
          </a:prstGeom>
          <a:noFill/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85"/>
                      <a:gd name="connsiteY0" fmla="*/ 550128 h 1100255"/>
                      <a:gd name="connsiteX1" fmla="*/ 542693 w 1085385"/>
                      <a:gd name="connsiteY1" fmla="*/ 0 h 1100255"/>
                      <a:gd name="connsiteX2" fmla="*/ 1085386 w 1085385"/>
                      <a:gd name="connsiteY2" fmla="*/ 550128 h 1100255"/>
                      <a:gd name="connsiteX3" fmla="*/ 542693 w 1085385"/>
                      <a:gd name="connsiteY3" fmla="*/ 1100256 h 1100255"/>
                      <a:gd name="connsiteX4" fmla="*/ 0 w 1085385"/>
                      <a:gd name="connsiteY4" fmla="*/ 550128 h 1100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385" h="1100255" extrusionOk="0">
                        <a:moveTo>
                          <a:pt x="0" y="550128"/>
                        </a:moveTo>
                        <a:cubicBezTo>
                          <a:pt x="-52863" y="213694"/>
                          <a:pt x="217894" y="9412"/>
                          <a:pt x="542693" y="0"/>
                        </a:cubicBezTo>
                        <a:cubicBezTo>
                          <a:pt x="874319" y="6717"/>
                          <a:pt x="1026768" y="248165"/>
                          <a:pt x="1085386" y="550128"/>
                        </a:cubicBezTo>
                        <a:cubicBezTo>
                          <a:pt x="1061601" y="877183"/>
                          <a:pt x="833330" y="1150467"/>
                          <a:pt x="542693" y="1100256"/>
                        </a:cubicBezTo>
                        <a:cubicBezTo>
                          <a:pt x="212099" y="1083365"/>
                          <a:pt x="19957" y="863491"/>
                          <a:pt x="0" y="5501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361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B647-DF85-49D0-B8BB-92D8AD80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2510E0E-40C9-4D9F-B6C8-504A30C9EB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3" y="411479"/>
            <a:ext cx="9158914" cy="481320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888DE517-C875-4AD5-BDC5-F52411D92227}"/>
              </a:ext>
            </a:extLst>
          </p:cNvPr>
          <p:cNvSpPr/>
          <p:nvPr/>
        </p:nvSpPr>
        <p:spPr>
          <a:xfrm>
            <a:off x="3661409" y="2016207"/>
            <a:ext cx="1490454" cy="1380760"/>
          </a:xfrm>
          <a:prstGeom prst="ellipse">
            <a:avLst/>
          </a:prstGeom>
          <a:noFill/>
          <a:ln w="38100">
            <a:solidFill>
              <a:srgbClr val="C0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85"/>
                      <a:gd name="connsiteY0" fmla="*/ 550128 h 1100255"/>
                      <a:gd name="connsiteX1" fmla="*/ 542693 w 1085385"/>
                      <a:gd name="connsiteY1" fmla="*/ 0 h 1100255"/>
                      <a:gd name="connsiteX2" fmla="*/ 1085386 w 1085385"/>
                      <a:gd name="connsiteY2" fmla="*/ 550128 h 1100255"/>
                      <a:gd name="connsiteX3" fmla="*/ 542693 w 1085385"/>
                      <a:gd name="connsiteY3" fmla="*/ 1100256 h 1100255"/>
                      <a:gd name="connsiteX4" fmla="*/ 0 w 1085385"/>
                      <a:gd name="connsiteY4" fmla="*/ 550128 h 1100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385" h="1100255" extrusionOk="0">
                        <a:moveTo>
                          <a:pt x="0" y="550128"/>
                        </a:moveTo>
                        <a:cubicBezTo>
                          <a:pt x="-52863" y="213694"/>
                          <a:pt x="217894" y="9412"/>
                          <a:pt x="542693" y="0"/>
                        </a:cubicBezTo>
                        <a:cubicBezTo>
                          <a:pt x="874319" y="6717"/>
                          <a:pt x="1026768" y="248165"/>
                          <a:pt x="1085386" y="550128"/>
                        </a:cubicBezTo>
                        <a:cubicBezTo>
                          <a:pt x="1061601" y="877183"/>
                          <a:pt x="833330" y="1150467"/>
                          <a:pt x="542693" y="1100256"/>
                        </a:cubicBezTo>
                        <a:cubicBezTo>
                          <a:pt x="212099" y="1083365"/>
                          <a:pt x="19957" y="863491"/>
                          <a:pt x="0" y="5501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8CA5FBEA-EF26-441F-8A84-86E735D58AF0}"/>
              </a:ext>
            </a:extLst>
          </p:cNvPr>
          <p:cNvSpPr/>
          <p:nvPr/>
        </p:nvSpPr>
        <p:spPr>
          <a:xfrm>
            <a:off x="5003273" y="815523"/>
            <a:ext cx="1490454" cy="1380760"/>
          </a:xfrm>
          <a:prstGeom prst="ellipse">
            <a:avLst/>
          </a:prstGeom>
          <a:noFill/>
          <a:ln w="38100">
            <a:solidFill>
              <a:schemeClr val="accent5"/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1085385"/>
                      <a:gd name="connsiteY0" fmla="*/ 550128 h 1100255"/>
                      <a:gd name="connsiteX1" fmla="*/ 542693 w 1085385"/>
                      <a:gd name="connsiteY1" fmla="*/ 0 h 1100255"/>
                      <a:gd name="connsiteX2" fmla="*/ 1085386 w 1085385"/>
                      <a:gd name="connsiteY2" fmla="*/ 550128 h 1100255"/>
                      <a:gd name="connsiteX3" fmla="*/ 542693 w 1085385"/>
                      <a:gd name="connsiteY3" fmla="*/ 1100256 h 1100255"/>
                      <a:gd name="connsiteX4" fmla="*/ 0 w 1085385"/>
                      <a:gd name="connsiteY4" fmla="*/ 550128 h 11002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085385" h="1100255" extrusionOk="0">
                        <a:moveTo>
                          <a:pt x="0" y="550128"/>
                        </a:moveTo>
                        <a:cubicBezTo>
                          <a:pt x="-52863" y="213694"/>
                          <a:pt x="217894" y="9412"/>
                          <a:pt x="542693" y="0"/>
                        </a:cubicBezTo>
                        <a:cubicBezTo>
                          <a:pt x="874319" y="6717"/>
                          <a:pt x="1026768" y="248165"/>
                          <a:pt x="1085386" y="550128"/>
                        </a:cubicBezTo>
                        <a:cubicBezTo>
                          <a:pt x="1061601" y="877183"/>
                          <a:pt x="833330" y="1150467"/>
                          <a:pt x="542693" y="1100256"/>
                        </a:cubicBezTo>
                        <a:cubicBezTo>
                          <a:pt x="212099" y="1083365"/>
                          <a:pt x="19957" y="863491"/>
                          <a:pt x="0" y="550128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5801C8-1F75-404B-AA31-68A54C7BB6C7}"/>
              </a:ext>
            </a:extLst>
          </p:cNvPr>
          <p:cNvSpPr txBox="1"/>
          <p:nvPr/>
        </p:nvSpPr>
        <p:spPr>
          <a:xfrm>
            <a:off x="1788291" y="1574538"/>
            <a:ext cx="189693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334155"/>
                </a:solidFill>
              </a:rPr>
              <a:t>(Interrupted breathing)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59DB97-196D-40F7-BC94-C69496DC63DB}"/>
              </a:ext>
            </a:extLst>
          </p:cNvPr>
          <p:cNvSpPr txBox="1"/>
          <p:nvPr/>
        </p:nvSpPr>
        <p:spPr>
          <a:xfrm>
            <a:off x="2546768" y="2778663"/>
            <a:ext cx="1138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400" dirty="0">
                <a:solidFill>
                  <a:srgbClr val="334155"/>
                </a:solidFill>
              </a:rPr>
              <a:t>(Can’t sleep)</a:t>
            </a:r>
          </a:p>
        </p:txBody>
      </p:sp>
    </p:spTree>
    <p:extLst>
      <p:ext uri="{BB962C8B-B14F-4D97-AF65-F5344CB8AC3E}">
        <p14:creationId xmlns:p14="http://schemas.microsoft.com/office/powerpoint/2010/main" val="42021760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B647-DF85-49D0-B8BB-92D8AD80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619B1C0-6188-4F26-AA5A-1A8AF6ED9D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3" y="411479"/>
            <a:ext cx="9158914" cy="48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55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13BB647-DF85-49D0-B8BB-92D8AD8045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 &amp; Discussion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065777B-DEF1-450C-AE98-CDE0031ACC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903" y="411479"/>
            <a:ext cx="9158914" cy="4813200"/>
          </a:xfrm>
          <a:prstGeom prst="rect">
            <a:avLst/>
          </a:prstGeom>
        </p:spPr>
      </p:pic>
      <p:pic>
        <p:nvPicPr>
          <p:cNvPr id="2050" name="Picture 2" descr="a cat is playing with a ball on a wheel">
            <a:extLst>
              <a:ext uri="{FF2B5EF4-FFF2-40B4-BE49-F238E27FC236}">
                <a16:creationId xmlns:a16="http://schemas.microsoft.com/office/drawing/2014/main" id="{B4910175-6897-490A-8EAF-445F913EC0B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160" y="945063"/>
            <a:ext cx="2646497" cy="2646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25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759DC4-8B30-98A0-5BAB-C78BA4A4AD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198408"/>
            <a:ext cx="10972800" cy="1574317"/>
          </a:xfrm>
        </p:spPr>
        <p:txBody>
          <a:bodyPr/>
          <a:lstStyle/>
          <a:p>
            <a:r>
              <a:rPr lang="en-US" dirty="0"/>
              <a:t>Conclusion &amp; Future studies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96FB3A-B62C-3DAB-4FD1-B4EBDD650AE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95522" y="2676525"/>
            <a:ext cx="10971637" cy="3597470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Lifestyle factors have big impact on sleep health.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 good tip for better health and sleep is to exercise more, avoid staying up late to work or study.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Future studies: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Technology Use</a:t>
            </a:r>
            <a:r>
              <a:rPr lang="en-US" dirty="0"/>
              <a:t>: Investigate how </a:t>
            </a:r>
            <a:r>
              <a:rPr lang="en-US" b="1" dirty="0">
                <a:solidFill>
                  <a:srgbClr val="4495A2"/>
                </a:solidFill>
              </a:rPr>
              <a:t>daily screen time</a:t>
            </a:r>
            <a:r>
              <a:rPr lang="en-US" dirty="0"/>
              <a:t> on phones, computers, and social media apps affects sleep, especially due to </a:t>
            </a:r>
            <a:r>
              <a:rPr lang="en-US" b="1" dirty="0">
                <a:solidFill>
                  <a:srgbClr val="4495A2"/>
                </a:solidFill>
              </a:rPr>
              <a:t>blue light</a:t>
            </a:r>
            <a:r>
              <a:rPr lang="en-US" dirty="0"/>
              <a:t> and mental stimulation.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Alcohol and Substances</a:t>
            </a:r>
            <a:r>
              <a:rPr lang="en-US" dirty="0"/>
              <a:t>: Examine how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alcohol</a:t>
            </a:r>
            <a:r>
              <a:rPr lang="en-US" dirty="0"/>
              <a:t> and other </a:t>
            </a:r>
            <a:r>
              <a:rPr lang="en-US" b="1" dirty="0">
                <a:solidFill>
                  <a:schemeClr val="accent6">
                    <a:lumMod val="75000"/>
                  </a:schemeClr>
                </a:solidFill>
              </a:rPr>
              <a:t>substances</a:t>
            </a:r>
            <a:r>
              <a:rPr lang="en-US" dirty="0"/>
              <a:t> impact sleep, focusing on timing and consumption levels.</a:t>
            </a:r>
          </a:p>
          <a:p>
            <a:pPr marL="1028700" lvl="1" indent="-342900">
              <a:buFont typeface="Wingdings" panose="05000000000000000000" pitchFamily="2" charset="2"/>
              <a:buChar char="§"/>
            </a:pPr>
            <a:r>
              <a:rPr lang="en-US" b="1" dirty="0"/>
              <a:t>Eating Habits</a:t>
            </a:r>
            <a:r>
              <a:rPr lang="en-US" dirty="0"/>
              <a:t>: Analyze </a:t>
            </a:r>
            <a:r>
              <a:rPr lang="en-US" b="1" dirty="0">
                <a:solidFill>
                  <a:srgbClr val="7CA655"/>
                </a:solidFill>
              </a:rPr>
              <a:t>late-night eating</a:t>
            </a:r>
            <a:r>
              <a:rPr lang="en-US" dirty="0"/>
              <a:t> and </a:t>
            </a:r>
            <a:r>
              <a:rPr lang="en-US" b="1" dirty="0">
                <a:solidFill>
                  <a:srgbClr val="7CA655"/>
                </a:solidFill>
              </a:rPr>
              <a:t>meal choices</a:t>
            </a:r>
            <a:r>
              <a:rPr lang="en-US" dirty="0"/>
              <a:t> to determine their influence on sleep quality and duration.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76889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78853419_Win32_SL_V5" id="{958D2C9E-948D-4354-BF9D-DF8AE3C2B240}" vid="{22D4A967-05D2-4D72-8594-54CFF341483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Background xmlns="71af3243-3dd4-4a8d-8c0d-dd76da1f02a5">false</Background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92DB9E12-8AC3-4138-BF4D-720A5525AB1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21FFAC0-05A2-416A-B06C-C248395482C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F4B194E-8B30-4377-8C59-ECFB902D2A26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{DFF2EE6D-3910-4271-AE95-A286C4D94E6C}tf78853419_win32</Template>
  <TotalTime>1203</TotalTime>
  <Words>613</Words>
  <Application>Microsoft Office PowerPoint</Application>
  <PresentationFormat>Widescreen</PresentationFormat>
  <Paragraphs>55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Arial</vt:lpstr>
      <vt:lpstr>Calibri</vt:lpstr>
      <vt:lpstr>Franklin Gothic Book</vt:lpstr>
      <vt:lpstr>Franklin Gothic Demi</vt:lpstr>
      <vt:lpstr>Franklin Gothic Medium</vt:lpstr>
      <vt:lpstr>Symbol</vt:lpstr>
      <vt:lpstr>Wingdings</vt:lpstr>
      <vt:lpstr>Custom</vt:lpstr>
      <vt:lpstr>Sleep Health &amp; Lifestyle</vt:lpstr>
      <vt:lpstr>Introduction</vt:lpstr>
      <vt:lpstr>Data collection &amp; Methodology </vt:lpstr>
      <vt:lpstr>Results &amp; Discussion</vt:lpstr>
      <vt:lpstr>Results &amp; Discussion</vt:lpstr>
      <vt:lpstr>Results &amp; Discussion</vt:lpstr>
      <vt:lpstr>Results &amp; Discussion</vt:lpstr>
      <vt:lpstr>Results &amp; Discussion</vt:lpstr>
      <vt:lpstr>Conclusion &amp; Future studies</vt:lpstr>
      <vt:lpstr>References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Basic presentation</dc:title>
  <dc:creator>Thinh Le</dc:creator>
  <cp:lastModifiedBy>Thinh Le</cp:lastModifiedBy>
  <cp:revision>54</cp:revision>
  <dcterms:created xsi:type="dcterms:W3CDTF">2024-11-28T20:04:34Z</dcterms:created>
  <dcterms:modified xsi:type="dcterms:W3CDTF">2024-12-11T23:48:08Z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